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Symbol zastępczy daty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Symbol zastępczy stopki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ymbol zastępczy numeru slajdu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0E0E65C4-40AF-4E5A-9A07-FF2382504FC2}" type="slidenum">
              <a:t>‹#›</a:t>
            </a:fld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513133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4" name="Symbol zastępczy nagłówka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5" name="Symbol zastępczy daty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stopki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ED0674F4-EED9-40BF-B629-9972C0CB590A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7049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l-PL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00E029D-FF0F-421F-98A6-720C40CC3793}" type="datetime1">
              <a:rPr lang="pl-PL" smtClean="0"/>
              <a:pPr lvl="0"/>
              <a:t>2016-04-24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8EC5BC3-792B-4895-BD0D-FD13AF07AD88}" type="slidenum"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33" y="5645627"/>
            <a:ext cx="9144000" cy="117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4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00E029D-FF0F-421F-98A6-720C40CC3793}" type="datetime1">
              <a:rPr lang="pl-PL" smtClean="0"/>
              <a:pPr lvl="0"/>
              <a:t>2016-04-24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D2BA47-C384-45E0-8401-98D507B3ED9C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9324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604963"/>
            <a:ext cx="2057400" cy="452596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9800" cy="452596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00E029D-FF0F-421F-98A6-720C40CC3793}" type="datetime1">
              <a:rPr lang="pl-PL" smtClean="0"/>
              <a:pPr lvl="0"/>
              <a:t>2016-04-24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36912B-0B30-4916-9A4E-DF0F58582BBD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799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039" cy="936104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240" cy="4392488"/>
          </a:xfrm>
        </p:spPr>
        <p:txBody>
          <a:bodyPr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00E029D-FF0F-421F-98A6-720C40CC3793}" type="datetime1">
              <a:rPr lang="pl-PL" smtClean="0"/>
              <a:pPr lvl="0"/>
              <a:t>2016-04-24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C37D9E0-363D-4E49-A212-F376CA59F0B1}" type="slidenum"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3589" y="5949280"/>
            <a:ext cx="4459224" cy="771144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15" y="6078453"/>
            <a:ext cx="1512168" cy="64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781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00E029D-FF0F-421F-98A6-720C40CC3793}" type="datetime1">
              <a:rPr lang="pl-PL" smtClean="0"/>
              <a:pPr lvl="0"/>
              <a:t>2016-04-24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84B4D47-AA67-42EF-BD05-E3225BED7F37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8368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00E029D-FF0F-421F-98A6-720C40CC3793}" type="datetime1">
              <a:rPr lang="pl-PL" smtClean="0"/>
              <a:pPr lvl="0"/>
              <a:t>2016-04-24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FEA8126-6812-4F7C-A513-DA28BFD99AC4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159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00E029D-FF0F-421F-98A6-720C40CC3793}" type="datetime1">
              <a:rPr lang="pl-PL" smtClean="0"/>
              <a:pPr lvl="0"/>
              <a:t>2016-04-24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35DDBF-F9DA-4F31-88CB-C78D8026A5AC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060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00E029D-FF0F-421F-98A6-720C40CC3793}" type="datetime1">
              <a:rPr lang="pl-PL" smtClean="0"/>
              <a:pPr lvl="0"/>
              <a:t>2016-04-24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4A1AAC2-7EC0-4F26-88DB-5F9B47C2230A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293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00E029D-FF0F-421F-98A6-720C40CC3793}" type="datetime1">
              <a:rPr lang="pl-PL" smtClean="0"/>
              <a:pPr lvl="0"/>
              <a:t>2016-04-24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71DA9EE-E658-4B62-AC2E-89D17AA51EE6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824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00E029D-FF0F-421F-98A6-720C40CC3793}" type="datetime1">
              <a:rPr lang="pl-PL" smtClean="0"/>
              <a:pPr lvl="0"/>
              <a:t>2016-04-24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BC6177-5A02-4C6A-B24A-DB59FBB4EDF4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0442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00E029D-FF0F-421F-98A6-720C40CC3793}" type="datetime1">
              <a:rPr lang="pl-PL" smtClean="0"/>
              <a:pPr lvl="0"/>
              <a:t>2016-04-24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2FC04E-0CD4-47AA-9F63-DCEE5A57A77D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479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685799" y="2130480"/>
            <a:ext cx="7772039" cy="14695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pl-PL"/>
              <a:t>Click to edit the title text formatKliknij, aby edytować styl</a:t>
            </a:r>
          </a:p>
        </p:txBody>
      </p:sp>
      <p:sp>
        <p:nvSpPr>
          <p:cNvPr id="3" name="Symbol zastępczy daty 3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l-PL" sz="1800" b="0" i="0" u="none" strike="noStrike" kern="1200" spc="0">
                <a:solidFill>
                  <a:srgbClr val="000000"/>
                </a:solidFill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000E029D-FF0F-421F-98A6-720C40CC3793}" type="datetime1">
              <a:rPr lang="pl-PL"/>
              <a:pPr lvl="0"/>
              <a:t>2016-04-24</a:t>
            </a:fld>
            <a:endParaRPr lang="pl-PL"/>
          </a:p>
        </p:txBody>
      </p:sp>
      <p:sp>
        <p:nvSpPr>
          <p:cNvPr id="4" name="Symbol zastępczy stopki 4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pl-PL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5" name="Symbol zastępczy numeru slajdu 5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l-PL" sz="1800" b="0" i="0" u="none" strike="noStrike" kern="1200" spc="0">
                <a:solidFill>
                  <a:srgbClr val="000000"/>
                </a:solidFill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B10F7B80-DA94-44A2-A6A3-3DEBEFE89B44}" type="slidenum">
              <a:t>‹#›</a:t>
            </a:fld>
            <a:endParaRPr lang="pl-PL"/>
          </a:p>
        </p:txBody>
      </p:sp>
      <p:sp>
        <p:nvSpPr>
          <p:cNvPr id="6" name="Symbol zastępczy tekstu 5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ctr" rtl="0" hangingPunct="1">
        <a:spcBef>
          <a:spcPts val="0"/>
        </a:spcBef>
        <a:spcAft>
          <a:spcPts val="0"/>
        </a:spcAft>
        <a:buNone/>
        <a:tabLst/>
        <a:defRPr lang="pl-PL" sz="4400" b="0" i="0" u="none" strike="noStrike" kern="1200" spc="0">
          <a:ln>
            <a:noFill/>
          </a:ln>
          <a:solidFill>
            <a:srgbClr val="000000"/>
          </a:solidFill>
          <a:latin typeface="Calibri" pitchFamily="18"/>
          <a:ea typeface="Microsoft YaHei" pitchFamily="2"/>
          <a:cs typeface="Mangal" pitchFamily="2"/>
        </a:defRPr>
      </a:lvl1pPr>
    </p:titleStyle>
    <p:bodyStyle>
      <a:lvl1pPr algn="l" rtl="0" hangingPunct="1">
        <a:spcBef>
          <a:spcPts val="0"/>
        </a:spcBef>
        <a:spcAft>
          <a:spcPts val="1417"/>
        </a:spcAft>
        <a:tabLst/>
        <a:defRPr lang="pl-PL" sz="3200" b="0" i="0" u="none" strike="noStrike" kern="1200" spc="0">
          <a:ln>
            <a:noFill/>
          </a:ln>
          <a:solidFill>
            <a:srgbClr val="000000"/>
          </a:solidFill>
          <a:latin typeface="Calibri" pitchFamily="18"/>
          <a:ea typeface="Microsoft YaHei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ctrTitle"/>
          </p:nvPr>
        </p:nvSpPr>
        <p:spPr>
          <a:xfrm>
            <a:off x="685799" y="1052736"/>
            <a:ext cx="7772039" cy="2547264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uk-UA" dirty="0">
                <a:latin typeface="Calibri Cyr" pitchFamily="34"/>
                <a:ea typeface="Microsoft YaHei" pitchFamily="34"/>
              </a:rPr>
              <a:t>Наше</a:t>
            </a:r>
            <a:r>
              <a:rPr lang="uk-UA" dirty="0">
                <a:latin typeface="Calibri" pitchFamily="34"/>
                <a:ea typeface="Microsoft YaHei" pitchFamily="34"/>
              </a:rPr>
              <a:t> </a:t>
            </a:r>
            <a:r>
              <a:rPr lang="uk-UA" dirty="0">
                <a:latin typeface="Calibri Cyr" pitchFamily="34"/>
                <a:ea typeface="Microsoft YaHei" pitchFamily="34"/>
              </a:rPr>
              <a:t>самоврядування</a:t>
            </a:r>
            <a:r>
              <a:rPr lang="uk-UA" dirty="0">
                <a:latin typeface="Calibri" pitchFamily="34"/>
                <a:ea typeface="Microsoft YaHei" pitchFamily="34"/>
              </a:rPr>
              <a:t> - </a:t>
            </a:r>
            <a:r>
              <a:rPr lang="uk-UA" dirty="0">
                <a:latin typeface="Calibri Cyr" pitchFamily="34"/>
                <a:ea typeface="Microsoft YaHei" pitchFamily="34"/>
              </a:rPr>
              <a:t>спільна</a:t>
            </a:r>
            <a:r>
              <a:rPr lang="uk-UA" dirty="0">
                <a:latin typeface="Calibri" pitchFamily="34"/>
                <a:ea typeface="Microsoft YaHei" pitchFamily="34"/>
              </a:rPr>
              <a:t> </a:t>
            </a:r>
            <a:r>
              <a:rPr lang="uk-UA" dirty="0">
                <a:latin typeface="Calibri Cyr" pitchFamily="34"/>
                <a:ea typeface="Microsoft YaHei" pitchFamily="34"/>
              </a:rPr>
              <a:t>справа</a:t>
            </a:r>
            <a:r>
              <a:rPr lang="uk-UA" dirty="0">
                <a:latin typeface="Calibri" pitchFamily="34"/>
                <a:ea typeface="Microsoft YaHei" pitchFamily="34"/>
              </a:rPr>
              <a:t>!</a:t>
            </a:r>
            <a:r>
              <a:rPr lang="uk-UA" sz="1800" dirty="0">
                <a:latin typeface="Mangal" pitchFamily="18"/>
                <a:ea typeface="Microsoft YaHei" pitchFamily="34"/>
              </a:rPr>
              <a:t> </a:t>
            </a:r>
            <a:br>
              <a:rPr lang="uk-UA" sz="1800" dirty="0">
                <a:latin typeface="Mangal" pitchFamily="18"/>
                <a:ea typeface="Microsoft YaHei" pitchFamily="34"/>
              </a:rPr>
            </a:br>
            <a:r>
              <a:rPr lang="uk-UA" sz="3200" dirty="0">
                <a:latin typeface="Calibri Cyr" pitchFamily="34"/>
                <a:ea typeface="Microsoft YaHei" pitchFamily="34"/>
              </a:rPr>
              <a:t>Громадянський</a:t>
            </a:r>
            <a:r>
              <a:rPr lang="uk-UA" sz="3200" dirty="0">
                <a:latin typeface="Calibri" pitchFamily="34"/>
                <a:ea typeface="Microsoft YaHei" pitchFamily="34"/>
              </a:rPr>
              <a:t> </a:t>
            </a:r>
            <a:r>
              <a:rPr lang="uk-UA" sz="3200" dirty="0">
                <a:latin typeface="Calibri Cyr" pitchFamily="34"/>
                <a:ea typeface="Microsoft YaHei" pitchFamily="34"/>
              </a:rPr>
              <a:t>діалог</a:t>
            </a:r>
            <a:r>
              <a:rPr lang="uk-UA" sz="3200" dirty="0">
                <a:latin typeface="Calibri" pitchFamily="34"/>
                <a:ea typeface="Microsoft YaHei" pitchFamily="34"/>
              </a:rPr>
              <a:t> </a:t>
            </a:r>
            <a:r>
              <a:rPr lang="uk-UA" sz="3200" dirty="0">
                <a:latin typeface="Calibri Cyr" pitchFamily="34"/>
                <a:ea typeface="Microsoft YaHei" pitchFamily="34"/>
              </a:rPr>
              <a:t>в</a:t>
            </a:r>
            <a:r>
              <a:rPr lang="uk-UA" sz="3200" dirty="0">
                <a:latin typeface="Calibri" pitchFamily="34"/>
                <a:ea typeface="Microsoft YaHei" pitchFamily="34"/>
              </a:rPr>
              <a:t> </a:t>
            </a:r>
            <a:r>
              <a:rPr lang="uk-UA" sz="3200" dirty="0">
                <a:latin typeface="Calibri Cyr" pitchFamily="34"/>
                <a:ea typeface="Microsoft YaHei" pitchFamily="34"/>
              </a:rPr>
              <a:t>південно</a:t>
            </a:r>
            <a:r>
              <a:rPr lang="uk-UA" sz="3200" dirty="0">
                <a:latin typeface="Calibri" pitchFamily="34"/>
              </a:rPr>
              <a:t>-</a:t>
            </a:r>
            <a:r>
              <a:rPr lang="uk-UA" sz="3200" dirty="0">
                <a:latin typeface="Calibri Cyr" pitchFamily="34"/>
                <a:ea typeface="Microsoft YaHei" pitchFamily="34"/>
              </a:rPr>
              <a:t>східній</a:t>
            </a:r>
            <a:r>
              <a:rPr lang="uk-UA" sz="3200" dirty="0">
                <a:latin typeface="Calibri" pitchFamily="34"/>
                <a:ea typeface="Microsoft YaHei" pitchFamily="34"/>
              </a:rPr>
              <a:t> </a:t>
            </a:r>
            <a:r>
              <a:rPr lang="uk-UA" sz="3200" dirty="0">
                <a:latin typeface="Calibri Cyr" pitchFamily="34"/>
                <a:ea typeface="Microsoft YaHei" pitchFamily="34"/>
              </a:rPr>
              <a:t>Україні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1993776"/>
          </a:xfrm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ctr">
              <a:spcAft>
                <a:spcPts val="0"/>
              </a:spcAft>
              <a:buNone/>
            </a:pPr>
            <a:r>
              <a:rPr lang="pl-PL" sz="2400" dirty="0">
                <a:latin typeface="Calibri" pitchFamily="18"/>
              </a:rPr>
              <a:t>Anna Jarzębska, Barbara </a:t>
            </a:r>
            <a:r>
              <a:rPr lang="pl-PL" sz="2400" dirty="0" err="1">
                <a:latin typeface="Calibri" pitchFamily="18"/>
              </a:rPr>
              <a:t>Kazior</a:t>
            </a:r>
            <a:r>
              <a:rPr lang="pl-PL" sz="2400" dirty="0">
                <a:latin typeface="Calibri" pitchFamily="18"/>
              </a:rPr>
              <a:t>, Jerzy Darowski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pl-PL" sz="2800" dirty="0">
                <a:latin typeface="Calibri" pitchFamily="18"/>
              </a:rPr>
              <a:t>Fundacja Miejsc i Ludzi Aktywnych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4606886"/>
            <a:ext cx="1584176" cy="6759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5. Upowszechnienie rezultatów projek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l">
              <a:spcAft>
                <a:spcPts val="1001"/>
              </a:spcAft>
              <a:buNone/>
            </a:pPr>
            <a:r>
              <a:rPr lang="pl-PL" sz="3200" dirty="0">
                <a:latin typeface="Calibri" pitchFamily="34"/>
              </a:rPr>
              <a:t>5. </a:t>
            </a:r>
            <a:r>
              <a:rPr lang="uk-UA" sz="3200" dirty="0">
                <a:latin typeface="Calibri Cyr" pitchFamily="34"/>
              </a:rPr>
              <a:t>Розповсюдження результатів проекту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lvl="0">
              <a:spcBef>
                <a:spcPts val="641"/>
              </a:spcBef>
              <a:spcAft>
                <a:spcPts val="1414"/>
              </a:spcAft>
              <a:buNone/>
            </a:pPr>
            <a:r>
              <a:rPr lang="uk-UA" sz="2400" dirty="0">
                <a:latin typeface="+mn-lt"/>
                <a:ea typeface="Microsoft YaHei" pitchFamily="34"/>
              </a:rPr>
              <a:t>. Поточна публікація інформації про проект і його прогреси в Інтернеті і місцевій пресі;</a:t>
            </a:r>
          </a:p>
          <a:p>
            <a:pPr lvl="0">
              <a:spcBef>
                <a:spcPts val="641"/>
              </a:spcBef>
              <a:spcAft>
                <a:spcPts val="1414"/>
              </a:spcAft>
              <a:buNone/>
            </a:pPr>
            <a:r>
              <a:rPr lang="uk-UA" sz="2400" dirty="0">
                <a:latin typeface="+mn-lt"/>
                <a:ea typeface="Microsoft YaHei" pitchFamily="34"/>
              </a:rPr>
              <a:t>2-денна зустріч, що підсумовує :</a:t>
            </a:r>
          </a:p>
          <a:p>
            <a:pPr lvl="0">
              <a:buNone/>
            </a:pPr>
            <a:r>
              <a:rPr lang="uk-UA" sz="2400" dirty="0">
                <a:latin typeface="+mn-lt"/>
              </a:rPr>
              <a:t>- День 1: розповсюдження результатів проекту серед осіб, якї в нім не брали участь (інші самоврядування, позаурядові організації з цілої України - разом близько 70 осіб)</a:t>
            </a:r>
          </a:p>
          <a:p>
            <a:pPr lvl="0">
              <a:buNone/>
            </a:pPr>
            <a:r>
              <a:rPr lang="uk-UA" sz="2400" dirty="0">
                <a:latin typeface="+mn-lt"/>
              </a:rPr>
              <a:t>- День 2: ewaluacja ефектів проекту спільно з особами, які в нім брали участь - представники 9 гмін, місцеві лідери(разом близько 30 осіб).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Ewalua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l-PL" dirty="0" err="1"/>
              <a:t>Евальвація</a:t>
            </a:r>
            <a:endParaRPr lang="pl-PL" dirty="0"/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457200" y="1340768"/>
            <a:ext cx="8229240" cy="4536504"/>
          </a:xfrm>
        </p:spPr>
        <p:txBody>
          <a:bodyPr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lvl="0">
              <a:spcAft>
                <a:spcPts val="1001"/>
              </a:spcAft>
              <a:buNone/>
            </a:pPr>
            <a:r>
              <a:rPr lang="uk-UA" sz="2400" dirty="0">
                <a:latin typeface="+mn-lt"/>
              </a:rPr>
              <a:t>. Евльвацийні анкети проведене серед учасників:</a:t>
            </a:r>
          </a:p>
          <a:p>
            <a:pPr marL="774899" lvl="2" indent="-342900">
              <a:spcBef>
                <a:spcPts val="558"/>
              </a:spcBef>
              <a:spcAft>
                <a:spcPts val="1417"/>
              </a:spcAft>
            </a:pPr>
            <a:r>
              <a:rPr lang="uk-UA" sz="2400" dirty="0">
                <a:latin typeface="+mn-lt"/>
              </a:rPr>
              <a:t>Навчань для самоврядувань</a:t>
            </a:r>
          </a:p>
          <a:p>
            <a:pPr marL="774899" lvl="2" indent="-342900">
              <a:spcBef>
                <a:spcPts val="558"/>
              </a:spcBef>
              <a:spcAft>
                <a:spcPts val="1417"/>
              </a:spcAft>
            </a:pPr>
            <a:r>
              <a:rPr lang="uk-UA" sz="2400" dirty="0">
                <a:latin typeface="+mn-lt"/>
              </a:rPr>
              <a:t>Навчаньдла місцевих </a:t>
            </a:r>
            <a:r>
              <a:rPr lang="uk-UA" sz="2400" dirty="0" smtClean="0">
                <a:latin typeface="+mn-lt"/>
              </a:rPr>
              <a:t>лідерів</a:t>
            </a:r>
            <a:endParaRPr lang="pl-PL" sz="2400" dirty="0" smtClean="0">
              <a:latin typeface="+mn-lt"/>
            </a:endParaRPr>
          </a:p>
          <a:p>
            <a:pPr marL="804863" lvl="2" indent="-373063">
              <a:spcBef>
                <a:spcPts val="558"/>
              </a:spcBef>
              <a:spcAft>
                <a:spcPts val="1417"/>
              </a:spcAft>
            </a:pPr>
            <a:r>
              <a:rPr lang="uk-UA" sz="2400" dirty="0" smtClean="0">
                <a:latin typeface="+mn-lt"/>
                <a:ea typeface="Microsoft YaHei" pitchFamily="34"/>
              </a:rPr>
              <a:t>Студійного </a:t>
            </a:r>
            <a:r>
              <a:rPr lang="uk-UA" sz="2400" dirty="0">
                <a:latin typeface="+mn-lt"/>
                <a:ea typeface="Microsoft YaHei" pitchFamily="34"/>
              </a:rPr>
              <a:t>візиту і стажів в </a:t>
            </a:r>
            <a:r>
              <a:rPr lang="uk-UA" sz="2400" dirty="0" smtClean="0">
                <a:latin typeface="+mn-lt"/>
                <a:ea typeface="Microsoft YaHei" pitchFamily="34"/>
              </a:rPr>
              <a:t>польських</a:t>
            </a:r>
            <a:r>
              <a:rPr lang="pl-PL" sz="2400" dirty="0" smtClean="0">
                <a:latin typeface="+mn-lt"/>
                <a:ea typeface="Microsoft YaHei" pitchFamily="34"/>
              </a:rPr>
              <a:t> </a:t>
            </a:r>
            <a:r>
              <a:rPr lang="uk-UA" sz="2400" dirty="0" smtClean="0">
                <a:latin typeface="+mn-lt"/>
                <a:ea typeface="Microsoft YaHei" pitchFamily="34"/>
              </a:rPr>
              <a:t>самоврядуваннях</a:t>
            </a:r>
            <a:endParaRPr lang="uk-UA" sz="2400" dirty="0">
              <a:latin typeface="+mn-lt"/>
              <a:ea typeface="Microsoft YaHei" pitchFamily="34"/>
            </a:endParaRPr>
          </a:p>
          <a:p>
            <a:pPr lvl="0">
              <a:spcAft>
                <a:spcPts val="1001"/>
              </a:spcAft>
              <a:buNone/>
            </a:pPr>
            <a:r>
              <a:rPr lang="uk-UA" sz="2400" dirty="0">
                <a:latin typeface="+mn-lt"/>
              </a:rPr>
              <a:t>. Анкети серед мешканців гмін, що беруть участь, в проекті(50-т в кожним регіоні) - власний вклад (вольонтерска робота)</a:t>
            </a:r>
          </a:p>
          <a:p>
            <a:pPr marL="0" lvl="0" indent="0">
              <a:spcBef>
                <a:spcPts val="638"/>
              </a:spcBef>
              <a:buFont typeface="Arial" pitchFamily="32"/>
              <a:buChar char="•"/>
            </a:pPr>
            <a:r>
              <a:rPr lang="uk-UA" sz="2400" dirty="0">
                <a:latin typeface="+mn-lt"/>
              </a:rPr>
              <a:t>Евальвацийна зустріч з учасникамі проекту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odstawowe informac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uk-UA" sz="3200">
                <a:latin typeface="Calibri Cyr" pitchFamily="34"/>
                <a:ea typeface="Microsoft YaHei" pitchFamily="34"/>
              </a:rPr>
              <a:t>Основна інформація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457200" y="1340768"/>
            <a:ext cx="8229240" cy="4536504"/>
          </a:xfrm>
        </p:spPr>
        <p:txBody>
          <a:bodyPr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lvl="0">
              <a:spcAft>
                <a:spcPts val="0"/>
              </a:spcAft>
              <a:buNone/>
            </a:pPr>
            <a:r>
              <a:rPr lang="uk-UA" sz="2000" dirty="0">
                <a:latin typeface="Calibri" pitchFamily="34"/>
                <a:ea typeface="Microsoft YaHei" pitchFamily="34"/>
              </a:rPr>
              <a:t>Заголовок: Наше самоврядування - спільна справа. Громадянський діалог в південно-східній Україні</a:t>
            </a:r>
          </a:p>
          <a:p>
            <a:pPr lvl="0">
              <a:spcAft>
                <a:spcPts val="0"/>
              </a:spcAft>
              <a:buNone/>
            </a:pPr>
            <a:r>
              <a:rPr lang="uk-UA" sz="2000" dirty="0">
                <a:latin typeface="Calibri" pitchFamily="34"/>
                <a:ea typeface="Microsoft YaHei" pitchFamily="34"/>
              </a:rPr>
              <a:t>Період реалізації : </a:t>
            </a:r>
            <a:r>
              <a:rPr lang="pl-PL" sz="2000" dirty="0">
                <a:latin typeface="Calibri" pitchFamily="34"/>
                <a:ea typeface="Microsoft YaHei" pitchFamily="34"/>
              </a:rPr>
              <a:t>IV - XI 2016</a:t>
            </a:r>
          </a:p>
          <a:p>
            <a:pPr lvl="0">
              <a:spcAft>
                <a:spcPts val="0"/>
              </a:spcAft>
              <a:buNone/>
            </a:pPr>
            <a:r>
              <a:rPr lang="uk-UA" sz="2000" dirty="0">
                <a:latin typeface="Calibri" pitchFamily="34"/>
                <a:ea typeface="Microsoft YaHei" pitchFamily="34"/>
              </a:rPr>
              <a:t>Джерело фінансування : Польсько-канадська Програма Підтримки Демократії</a:t>
            </a:r>
          </a:p>
          <a:p>
            <a:pPr lvl="0">
              <a:spcAft>
                <a:spcPts val="0"/>
              </a:spcAft>
              <a:buNone/>
            </a:pPr>
            <a:r>
              <a:rPr lang="uk-UA" sz="2000" dirty="0">
                <a:latin typeface="Calibri" pitchFamily="34"/>
                <a:ea typeface="Microsoft YaHei" pitchFamily="34"/>
              </a:rPr>
              <a:t>Квота дофінансування : 249 625 </a:t>
            </a:r>
            <a:r>
              <a:rPr lang="pl-PL" sz="2000" dirty="0">
                <a:latin typeface="Calibri" pitchFamily="34"/>
                <a:ea typeface="Microsoft YaHei" pitchFamily="34"/>
              </a:rPr>
              <a:t>PLN(1,66 </a:t>
            </a:r>
            <a:r>
              <a:rPr lang="uk-UA" sz="2000" dirty="0">
                <a:latin typeface="Calibri" pitchFamily="34"/>
                <a:ea typeface="Microsoft YaHei" pitchFamily="34"/>
              </a:rPr>
              <a:t>млн </a:t>
            </a:r>
            <a:r>
              <a:rPr lang="pl-PL" sz="2000" dirty="0">
                <a:latin typeface="Calibri" pitchFamily="34"/>
                <a:ea typeface="Microsoft YaHei" pitchFamily="34"/>
              </a:rPr>
              <a:t>UAH)</a:t>
            </a:r>
          </a:p>
          <a:p>
            <a:pPr lvl="0">
              <a:spcAft>
                <a:spcPts val="0"/>
              </a:spcAft>
              <a:buNone/>
            </a:pPr>
            <a:r>
              <a:rPr lang="uk-UA" sz="2000" dirty="0">
                <a:latin typeface="Calibri" pitchFamily="34"/>
                <a:ea typeface="Microsoft YaHei" pitchFamily="34"/>
              </a:rPr>
              <a:t>Лідер проекту : Фонд Місць і Активних Людей (</a:t>
            </a:r>
            <a:r>
              <a:rPr lang="pl-PL" sz="2000" dirty="0" err="1">
                <a:latin typeface="Calibri" pitchFamily="34"/>
                <a:ea typeface="Microsoft YaHei" pitchFamily="34"/>
              </a:rPr>
              <a:t>MiLA</a:t>
            </a:r>
            <a:r>
              <a:rPr lang="pl-PL" sz="2000" dirty="0">
                <a:latin typeface="Calibri" pitchFamily="34"/>
                <a:ea typeface="Microsoft YaHei" pitchFamily="34"/>
              </a:rPr>
              <a:t>)</a:t>
            </a:r>
          </a:p>
          <a:p>
            <a:pPr lvl="0">
              <a:spcAft>
                <a:spcPts val="0"/>
              </a:spcAft>
              <a:buNone/>
            </a:pPr>
            <a:r>
              <a:rPr lang="uk-UA" sz="2000" dirty="0">
                <a:latin typeface="Calibri" pitchFamily="34"/>
                <a:ea typeface="Microsoft YaHei" pitchFamily="34"/>
              </a:rPr>
              <a:t>Регіональні партнери проекту :</a:t>
            </a:r>
          </a:p>
          <a:p>
            <a:pPr lvl="0">
              <a:spcAft>
                <a:spcPts val="0"/>
              </a:spcAft>
              <a:buNone/>
            </a:pPr>
            <a:r>
              <a:rPr lang="uk-UA" sz="2000" dirty="0">
                <a:latin typeface="Calibri" pitchFamily="34"/>
                <a:ea typeface="Microsoft YaHei" pitchFamily="34"/>
              </a:rPr>
              <a:t>Регіон херсонські : Херсонська Регіональна Громадська Організація "Регіональна рада підприємців"</a:t>
            </a:r>
          </a:p>
          <a:p>
            <a:pPr lvl="0">
              <a:spcAft>
                <a:spcPts val="0"/>
              </a:spcAft>
              <a:buNone/>
            </a:pPr>
            <a:r>
              <a:rPr lang="uk-UA" sz="2000" dirty="0">
                <a:latin typeface="Calibri" pitchFamily="34"/>
                <a:ea typeface="Microsoft YaHei" pitchFamily="34"/>
              </a:rPr>
              <a:t>Регіон запорізькі : Запорізька Міська Молодіжна Організація "СТЕП"</a:t>
            </a:r>
          </a:p>
          <a:p>
            <a:pPr lvl="0">
              <a:spcAft>
                <a:spcPts val="0"/>
              </a:spcAft>
              <a:buNone/>
            </a:pPr>
            <a:r>
              <a:rPr lang="uk-UA" sz="2000" dirty="0">
                <a:latin typeface="Calibri" pitchFamily="34"/>
                <a:ea typeface="Microsoft YaHei" pitchFamily="34"/>
              </a:rPr>
              <a:t>Регіон миколаєвскі : Міська Громадська Організація Фонд Розвитку Миколаєва</a:t>
            </a:r>
          </a:p>
          <a:p>
            <a:pPr lvl="0">
              <a:spcAft>
                <a:spcPts val="0"/>
              </a:spcAft>
              <a:buNone/>
            </a:pPr>
            <a:r>
              <a:rPr lang="uk-UA" sz="2000" dirty="0">
                <a:latin typeface="Calibri" pitchFamily="34"/>
                <a:ea typeface="Microsoft YaHei" pitchFamily="34"/>
              </a:rPr>
              <a:t>Місце реалізації : 9 обраних гмін ( 3 з кожного регіону)</a:t>
            </a:r>
          </a:p>
          <a:p>
            <a:pPr lvl="0">
              <a:spcAft>
                <a:spcPts val="0"/>
              </a:spcAft>
              <a:buNone/>
            </a:pPr>
            <a:endParaRPr lang="uk-UA" sz="2000" dirty="0">
              <a:latin typeface="Calibri" pitchFamily="34"/>
              <a:cs typeface="Times New Roman" pitchFamily="18"/>
            </a:endParaRPr>
          </a:p>
          <a:p>
            <a:pPr marL="0" lvl="0" indent="0">
              <a:spcAft>
                <a:spcPts val="0"/>
              </a:spcAft>
              <a:buNone/>
            </a:pPr>
            <a:endParaRPr lang="uk-UA" sz="2000" b="1" dirty="0">
              <a:latin typeface="Calibri" pitchFamily="34"/>
            </a:endParaRPr>
          </a:p>
          <a:p>
            <a:pPr marL="0" lvl="0" indent="0">
              <a:spcAft>
                <a:spcPts val="0"/>
              </a:spcAft>
              <a:buNone/>
            </a:pPr>
            <a:endParaRPr lang="uk-UA" dirty="0">
              <a:latin typeface="Calibri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ele projek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uk-UA">
                <a:latin typeface="Calibri Cyr" pitchFamily="34"/>
                <a:ea typeface="Microsoft YaHei" pitchFamily="34"/>
              </a:rPr>
              <a:t>Цілі проекту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lvl="0">
              <a:spcBef>
                <a:spcPts val="641"/>
              </a:spcBef>
              <a:spcAft>
                <a:spcPts val="1414"/>
              </a:spcAft>
              <a:buNone/>
            </a:pPr>
            <a:r>
              <a:rPr lang="uk-UA">
                <a:latin typeface="Calibri Cyr" pitchFamily="34"/>
                <a:ea typeface="Microsoft YaHei" pitchFamily="34"/>
              </a:rPr>
              <a:t>Метою проекту є підтримка практичного впровадження самоврядної реформи на Україні через постачання</a:t>
            </a:r>
            <a:r>
              <a:rPr lang="uk-UA">
                <a:latin typeface="Calibri" pitchFamily="34"/>
                <a:ea typeface="Microsoft YaHei" pitchFamily="34"/>
              </a:rPr>
              <a:t>: </a:t>
            </a:r>
            <a:r>
              <a:rPr lang="uk-UA">
                <a:latin typeface="Calibri Cyr" pitchFamily="34"/>
                <a:ea typeface="Microsoft YaHei" pitchFamily="34"/>
              </a:rPr>
              <a:t>місцевим керівникам, самоврядним чиновникам як і місцевим спільнотам знань, знарядь, практичного досвіду, також можливості переведення, при зовнішній підтримці, повного процесу суспільного діалогу у обраній справі.</a:t>
            </a:r>
          </a:p>
          <a:p>
            <a:pPr lvl="0">
              <a:spcAft>
                <a:spcPts val="1001"/>
              </a:spcAft>
              <a:buNone/>
            </a:pPr>
            <a:endParaRPr lang="ru-RU">
              <a:latin typeface="Calibri" pitchFamily="34"/>
              <a:cs typeface="Times New Roman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Harmonogram działa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uk-UA">
                <a:latin typeface="Calibri Cyr" pitchFamily="34"/>
                <a:ea typeface="Microsoft YaHei" pitchFamily="34"/>
              </a:rPr>
              <a:t>Графік дій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457200" y="1340768"/>
            <a:ext cx="8229240" cy="4464496"/>
          </a:xfrm>
        </p:spPr>
        <p:txBody>
          <a:bodyPr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marL="622350" lvl="0" indent="-514350">
              <a:spcBef>
                <a:spcPts val="641"/>
              </a:spcBef>
              <a:spcAft>
                <a:spcPts val="1414"/>
              </a:spcAft>
              <a:buFont typeface="+mj-lt"/>
              <a:buAutoNum type="arabicPeriod"/>
            </a:pPr>
            <a:r>
              <a:rPr lang="uk-UA" sz="2800" dirty="0">
                <a:latin typeface="+mn-lt"/>
                <a:ea typeface="Microsoft YaHei" pitchFamily="34"/>
              </a:rPr>
              <a:t>Відкривающая зустріч і рекрутування </a:t>
            </a:r>
            <a:r>
              <a:rPr lang="uk-UA" sz="2800" dirty="0" smtClean="0">
                <a:latin typeface="+mn-lt"/>
                <a:ea typeface="Microsoft YaHei" pitchFamily="34"/>
              </a:rPr>
              <a:t>самоврядувань</a:t>
            </a:r>
            <a:r>
              <a:rPr lang="pl-PL" sz="2800" dirty="0" smtClean="0">
                <a:latin typeface="+mn-lt"/>
                <a:ea typeface="Microsoft YaHei" pitchFamily="34"/>
              </a:rPr>
              <a:t> </a:t>
            </a:r>
            <a:r>
              <a:rPr lang="uk-UA" sz="2800" dirty="0" smtClean="0">
                <a:latin typeface="+mn-lt"/>
                <a:ea typeface="Microsoft YaHei" pitchFamily="34"/>
              </a:rPr>
              <a:t>(</a:t>
            </a:r>
            <a:r>
              <a:rPr lang="uk-UA" sz="2800" dirty="0">
                <a:latin typeface="+mn-lt"/>
                <a:ea typeface="Microsoft YaHei" pitchFamily="34"/>
              </a:rPr>
              <a:t>IV 2016)</a:t>
            </a:r>
          </a:p>
          <a:p>
            <a:pPr marL="622350" lvl="0" indent="-514350">
              <a:spcAft>
                <a:spcPts val="1001"/>
              </a:spcAft>
              <a:buFont typeface="+mj-lt"/>
              <a:buAutoNum type="arabicPeriod"/>
            </a:pPr>
            <a:r>
              <a:rPr lang="uk-UA" sz="2800" dirty="0">
                <a:latin typeface="+mn-lt"/>
              </a:rPr>
              <a:t>Навчання для самоврядувань і місцевих лідерів (V-VII 2016)</a:t>
            </a:r>
          </a:p>
          <a:p>
            <a:pPr marL="622350" lvl="0" indent="-514350">
              <a:spcAft>
                <a:spcPts val="1001"/>
              </a:spcAft>
              <a:buFont typeface="+mj-lt"/>
              <a:buAutoNum type="arabicPeriod"/>
            </a:pPr>
            <a:r>
              <a:rPr lang="uk-UA" sz="2800" dirty="0">
                <a:latin typeface="+mn-lt"/>
              </a:rPr>
              <a:t>Студійний візит до Польщі і стажі в польських </a:t>
            </a:r>
            <a:r>
              <a:rPr lang="uk-UA" sz="2800" dirty="0" smtClean="0">
                <a:latin typeface="+mn-lt"/>
              </a:rPr>
              <a:t>самоврядуваннях</a:t>
            </a:r>
            <a:r>
              <a:rPr lang="pl-PL" sz="2800" dirty="0" smtClean="0">
                <a:latin typeface="+mn-lt"/>
              </a:rPr>
              <a:t> </a:t>
            </a:r>
            <a:r>
              <a:rPr lang="uk-UA" sz="2800" dirty="0" smtClean="0">
                <a:latin typeface="+mn-lt"/>
              </a:rPr>
              <a:t>(</a:t>
            </a:r>
            <a:r>
              <a:rPr lang="uk-UA" sz="2800" dirty="0">
                <a:latin typeface="+mn-lt"/>
              </a:rPr>
              <a:t>IX 2016)</a:t>
            </a:r>
          </a:p>
          <a:p>
            <a:pPr marL="622350" lvl="0" indent="-514350">
              <a:spcAft>
                <a:spcPts val="1001"/>
              </a:spcAft>
              <a:buFont typeface="+mj-lt"/>
              <a:buAutoNum type="arabicPeriod"/>
            </a:pPr>
            <a:r>
              <a:rPr lang="ru-RU" sz="2800" dirty="0">
                <a:latin typeface="+mn-lt"/>
                <a:cs typeface="Times New Roman" pitchFamily="18"/>
              </a:rPr>
              <a:t>Діалог з мешканцями на </a:t>
            </a:r>
            <a:r>
              <a:rPr lang="ru-RU" sz="2800" dirty="0" smtClean="0">
                <a:latin typeface="+mn-lt"/>
                <a:cs typeface="Times New Roman" pitchFamily="18"/>
              </a:rPr>
              <a:t>практиці</a:t>
            </a:r>
            <a:r>
              <a:rPr lang="pl-PL" sz="2800" dirty="0" smtClean="0">
                <a:latin typeface="+mn-lt"/>
                <a:cs typeface="Times New Roman" pitchFamily="18"/>
              </a:rPr>
              <a:t> </a:t>
            </a:r>
            <a:r>
              <a:rPr lang="ru-RU" sz="2800" dirty="0" smtClean="0">
                <a:latin typeface="+mn-lt"/>
                <a:cs typeface="Times New Roman" pitchFamily="18"/>
              </a:rPr>
              <a:t>(</a:t>
            </a:r>
            <a:r>
              <a:rPr lang="ru-RU" sz="2800" dirty="0">
                <a:latin typeface="+mn-lt"/>
                <a:cs typeface="Times New Roman" pitchFamily="18"/>
              </a:rPr>
              <a:t>VII - XI 2016)</a:t>
            </a:r>
          </a:p>
          <a:p>
            <a:pPr marL="622350" lvl="0" indent="-514350">
              <a:spcAft>
                <a:spcPts val="1001"/>
              </a:spcAft>
              <a:buFont typeface="+mj-lt"/>
              <a:buAutoNum type="arabicPeriod"/>
            </a:pPr>
            <a:r>
              <a:rPr lang="uk-UA" sz="2800" dirty="0">
                <a:latin typeface="+mn-lt"/>
              </a:rPr>
              <a:t>Розповсюдження результатів проекту</a:t>
            </a:r>
          </a:p>
          <a:p>
            <a:pPr marL="622350" lvl="0" indent="-514350">
              <a:spcAft>
                <a:spcPts val="1001"/>
              </a:spcAft>
              <a:buFont typeface="+mj-lt"/>
              <a:buAutoNum type="arabicPeriod"/>
            </a:pPr>
            <a:r>
              <a:rPr lang="uk-UA" sz="2800" dirty="0">
                <a:latin typeface="+mn-lt"/>
              </a:rPr>
              <a:t>Евальвація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1. Spotkanie otwierające i rekrutacja samorządó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 sz="3200" dirty="0">
                <a:latin typeface="Calibri" pitchFamily="34"/>
                <a:ea typeface="Microsoft YaHei" pitchFamily="34"/>
              </a:rPr>
              <a:t>1. </a:t>
            </a:r>
            <a:r>
              <a:rPr lang="uk-UA" sz="3200" dirty="0">
                <a:latin typeface="Calibri Cyr" pitchFamily="34"/>
                <a:ea typeface="Microsoft YaHei" pitchFamily="34"/>
              </a:rPr>
              <a:t>Відкривальна зустріч і рекрутування самоврядувань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457200" y="1700808"/>
            <a:ext cx="8229240" cy="4176464"/>
          </a:xfrm>
        </p:spPr>
        <p:txBody>
          <a:bodyPr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marL="0" lvl="0" indent="0">
              <a:spcAft>
                <a:spcPts val="0"/>
              </a:spcAft>
              <a:buFont typeface="Arial" pitchFamily="32"/>
              <a:buChar char="•"/>
            </a:pPr>
            <a:r>
              <a:rPr lang="az-Cyrl-AZ" sz="2400" dirty="0">
                <a:latin typeface="Calibri" pitchFamily="18"/>
              </a:rPr>
              <a:t>22.04 – зустріч в Запоріжжі</a:t>
            </a:r>
          </a:p>
          <a:p>
            <a:pPr marL="0" lvl="0" indent="0">
              <a:spcAft>
                <a:spcPts val="0"/>
              </a:spcAft>
              <a:buFont typeface="Arial" pitchFamily="32"/>
              <a:buChar char="•"/>
            </a:pPr>
            <a:r>
              <a:rPr lang="az-Cyrl-AZ" sz="2400" dirty="0">
                <a:latin typeface="Calibri" pitchFamily="18"/>
              </a:rPr>
              <a:t>24.04 – зустріч в Херсоні</a:t>
            </a:r>
          </a:p>
          <a:p>
            <a:pPr marL="0" lvl="0" indent="0">
              <a:spcAft>
                <a:spcPts val="0"/>
              </a:spcAft>
              <a:buFont typeface="Arial" pitchFamily="32"/>
              <a:buChar char="•"/>
            </a:pPr>
            <a:r>
              <a:rPr lang="az-Cyrl-AZ" sz="2400" dirty="0">
                <a:latin typeface="Calibri" pitchFamily="18"/>
              </a:rPr>
              <a:t>25.04 – зустріч в Миколаєві</a:t>
            </a:r>
          </a:p>
          <a:p>
            <a:pPr marL="0" lvl="0" indent="0">
              <a:spcBef>
                <a:spcPts val="638"/>
              </a:spcBef>
              <a:buFont typeface="Arial" pitchFamily="32"/>
              <a:buChar char="•"/>
            </a:pPr>
            <a:r>
              <a:rPr lang="az-Cyrl-AZ" sz="2400" u="sng" dirty="0">
                <a:latin typeface="Calibri" pitchFamily="18"/>
              </a:rPr>
              <a:t>Цілі:</a:t>
            </a:r>
          </a:p>
          <a:p>
            <a:pPr lvl="0">
              <a:buNone/>
            </a:pPr>
            <a:r>
              <a:rPr lang="az-Cyrl-AZ" sz="2400" dirty="0">
                <a:latin typeface="Calibri Cyr" pitchFamily="34"/>
                <a:ea typeface="Microsoft YaHei" pitchFamily="34"/>
              </a:rPr>
              <a:t>- погодження графіку і принципів співробітництва, в тому формальних питань, правил розрахунків і т.п.</a:t>
            </a:r>
          </a:p>
          <a:p>
            <a:pPr lvl="0">
              <a:buNone/>
            </a:pPr>
            <a:r>
              <a:rPr lang="az-Cyrl-AZ" sz="2400" dirty="0">
                <a:latin typeface="Calibri Cyr" pitchFamily="34"/>
                <a:ea typeface="Microsoft YaHei" pitchFamily="34"/>
              </a:rPr>
              <a:t>- вибір самоврядувань, що беруть участь в проекті</a:t>
            </a:r>
            <a:r>
              <a:rPr lang="az-Cyrl-AZ" sz="2400" dirty="0">
                <a:latin typeface="Calibri" pitchFamily="34"/>
              </a:rPr>
              <a:t>,</a:t>
            </a:r>
            <a:r>
              <a:rPr lang="az-Cyrl-AZ" sz="2400" dirty="0">
                <a:latin typeface="Calibri Cyr" pitchFamily="34"/>
                <a:ea typeface="Microsoft YaHei" pitchFamily="34"/>
              </a:rPr>
              <a:t> з числа раніше заявлених кандидатур(по 3 гміни з кожного регіону</a:t>
            </a:r>
            <a:r>
              <a:rPr lang="az-Cyrl-AZ" sz="2400" dirty="0">
                <a:latin typeface="Calibri" pitchFamily="34"/>
                <a:ea typeface="Microsoft YaHei" pitchFamily="34"/>
              </a:rPr>
              <a:t>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2. Szkolenia dla samorządów i liderów lokalnych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 sz="3200">
                <a:latin typeface="Calibri" pitchFamily="34"/>
                <a:ea typeface="Microsoft YaHei" pitchFamily="34"/>
              </a:rPr>
              <a:t>2. </a:t>
            </a:r>
            <a:r>
              <a:rPr lang="uk-UA" sz="3200">
                <a:latin typeface="Calibri" pitchFamily="34"/>
                <a:ea typeface="Microsoft YaHei" pitchFamily="34"/>
              </a:rPr>
              <a:t>Навчання для самоврядувань і місцевих лідерів (1)</a:t>
            </a:r>
            <a:r>
              <a:rPr lang="uk-UA">
                <a:ea typeface="Microsoft YaHei" pitchFamily="34"/>
              </a:rPr>
              <a:t/>
            </a:r>
            <a:br>
              <a:rPr lang="uk-UA">
                <a:ea typeface="Microsoft YaHei" pitchFamily="34"/>
              </a:rPr>
            </a:br>
            <a:endParaRPr lang="uk-UA">
              <a:ea typeface="Microsoft YaHei" pitchFamily="34"/>
            </a:endParaRP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marL="0" lvl="0" indent="0">
              <a:spcAft>
                <a:spcPts val="0"/>
              </a:spcAft>
              <a:buFont typeface="Arial" pitchFamily="32"/>
              <a:buChar char="•"/>
            </a:pPr>
            <a:r>
              <a:rPr lang="az-Cyrl-AZ" sz="2400" dirty="0">
                <a:latin typeface="+mn-lt"/>
              </a:rPr>
              <a:t>Навчання для самоврядувань:</a:t>
            </a:r>
          </a:p>
          <a:p>
            <a:pPr lvl="0">
              <a:spcAft>
                <a:spcPts val="0"/>
              </a:spcAft>
              <a:buNone/>
            </a:pPr>
            <a:r>
              <a:rPr lang="az-Cyrl-AZ" sz="2400" dirty="0">
                <a:latin typeface="+mn-lt"/>
                <a:ea typeface="Microsoft YaHei" pitchFamily="34"/>
              </a:rPr>
              <a:t>- Цикл трьох 2-денних підготовок з участю 18 осіб(після 2 представників самоврядування з кожної гміни)</a:t>
            </a:r>
          </a:p>
          <a:p>
            <a:pPr lvl="0">
              <a:spcAft>
                <a:spcPts val="0"/>
              </a:spcAft>
              <a:buNone/>
            </a:pPr>
            <a:r>
              <a:rPr lang="az-Cyrl-AZ" sz="2400" dirty="0">
                <a:latin typeface="+mn-lt"/>
                <a:ea typeface="Microsoft YaHei" pitchFamily="34"/>
              </a:rPr>
              <a:t>- Навчання 1: Херсон, 16-17.05 - на тему самоврядної реформи на Україні(ведення: Тарас Шамайда)</a:t>
            </a:r>
          </a:p>
          <a:p>
            <a:pPr lvl="0">
              <a:spcAft>
                <a:spcPts val="0"/>
              </a:spcAft>
              <a:buNone/>
            </a:pPr>
            <a:r>
              <a:rPr lang="az-Cyrl-AZ" sz="2400" dirty="0">
                <a:latin typeface="+mn-lt"/>
                <a:ea typeface="Microsoft YaHei" pitchFamily="34"/>
              </a:rPr>
              <a:t>- Підготовка 2: Запоріжжя, І </a:t>
            </a:r>
            <a:r>
              <a:rPr lang="pl-PL" sz="2400" dirty="0">
                <a:latin typeface="+mn-lt"/>
                <a:ea typeface="Microsoft YaHei" pitchFamily="34"/>
              </a:rPr>
              <a:t>poł. VI - </a:t>
            </a:r>
            <a:r>
              <a:rPr lang="az-Cyrl-AZ" sz="2400" dirty="0">
                <a:latin typeface="+mn-lt"/>
                <a:ea typeface="Microsoft YaHei" pitchFamily="34"/>
              </a:rPr>
              <a:t>на тему громадянської співучасті (ведення: </a:t>
            </a:r>
            <a:r>
              <a:rPr lang="pl-PL" sz="2400" dirty="0" err="1">
                <a:latin typeface="+mn-lt"/>
                <a:ea typeface="Microsoft YaHei" pitchFamily="34"/>
              </a:rPr>
              <a:t>A.Jarzebska</a:t>
            </a:r>
            <a:r>
              <a:rPr lang="pl-PL" sz="2400" dirty="0">
                <a:latin typeface="+mn-lt"/>
                <a:ea typeface="Microsoft YaHei" pitchFamily="34"/>
              </a:rPr>
              <a:t>, </a:t>
            </a:r>
            <a:r>
              <a:rPr lang="pl-PL" sz="2400" dirty="0" err="1">
                <a:latin typeface="+mn-lt"/>
                <a:ea typeface="Microsoft YaHei" pitchFamily="34"/>
              </a:rPr>
              <a:t>B.Kazior</a:t>
            </a:r>
            <a:r>
              <a:rPr lang="pl-PL" sz="2400" dirty="0">
                <a:latin typeface="+mn-lt"/>
                <a:ea typeface="Microsoft YaHei" pitchFamily="34"/>
              </a:rPr>
              <a:t>)</a:t>
            </a:r>
          </a:p>
          <a:p>
            <a:pPr lvl="0">
              <a:spcAft>
                <a:spcPts val="0"/>
              </a:spcAft>
              <a:buNone/>
            </a:pPr>
            <a:r>
              <a:rPr lang="pl-PL" sz="2400" dirty="0">
                <a:latin typeface="+mn-lt"/>
                <a:ea typeface="Microsoft YaHei" pitchFamily="34"/>
              </a:rPr>
              <a:t>- </a:t>
            </a:r>
            <a:r>
              <a:rPr lang="az-Cyrl-AZ" sz="2400" dirty="0">
                <a:latin typeface="+mn-lt"/>
                <a:ea typeface="Microsoft YaHei" pitchFamily="34"/>
              </a:rPr>
              <a:t>Навчання 3: Миколаів, І пол. </a:t>
            </a:r>
            <a:r>
              <a:rPr lang="pl-PL" sz="2400" dirty="0">
                <a:latin typeface="+mn-lt"/>
                <a:ea typeface="Microsoft YaHei" pitchFamily="34"/>
              </a:rPr>
              <a:t>VII - </a:t>
            </a:r>
            <a:r>
              <a:rPr lang="az-Cyrl-AZ" sz="2400" dirty="0">
                <a:latin typeface="+mn-lt"/>
                <a:ea typeface="Microsoft YaHei" pitchFamily="34"/>
              </a:rPr>
              <a:t>на тему знарядь співучасті (ведення: </a:t>
            </a:r>
            <a:r>
              <a:rPr lang="pl-PL" sz="2400" dirty="0" err="1">
                <a:latin typeface="+mn-lt"/>
                <a:ea typeface="Microsoft YaHei" pitchFamily="34"/>
              </a:rPr>
              <a:t>A.Jarzebska</a:t>
            </a:r>
            <a:r>
              <a:rPr lang="pl-PL" sz="2400" dirty="0">
                <a:latin typeface="+mn-lt"/>
                <a:ea typeface="Microsoft YaHei" pitchFamily="34"/>
              </a:rPr>
              <a:t>, B. </a:t>
            </a:r>
            <a:r>
              <a:rPr lang="pl-PL" sz="2400" dirty="0" err="1">
                <a:latin typeface="+mn-lt"/>
                <a:ea typeface="Microsoft YaHei" pitchFamily="34"/>
              </a:rPr>
              <a:t>Kazior</a:t>
            </a:r>
            <a:r>
              <a:rPr lang="pl-PL" sz="2400" dirty="0">
                <a:latin typeface="+mn-lt"/>
                <a:ea typeface="Microsoft YaHei" pitchFamily="34"/>
              </a:rPr>
              <a:t>)</a:t>
            </a:r>
          </a:p>
          <a:p>
            <a:pPr lvl="0">
              <a:spcAft>
                <a:spcPts val="0"/>
              </a:spcAft>
              <a:buNone/>
            </a:pPr>
            <a:r>
              <a:rPr lang="pl-PL" sz="2400" dirty="0">
                <a:latin typeface="+mn-lt"/>
                <a:ea typeface="Microsoft YaHei" pitchFamily="34"/>
              </a:rPr>
              <a:t>- </a:t>
            </a:r>
            <a:r>
              <a:rPr lang="az-Cyrl-AZ" sz="2400" dirty="0">
                <a:latin typeface="+mn-lt"/>
                <a:ea typeface="Microsoft YaHei" pitchFamily="34"/>
              </a:rPr>
              <a:t>Бюджет: кошти нічлігів і харчування(530 </a:t>
            </a:r>
            <a:r>
              <a:rPr lang="pl-PL" sz="2400" dirty="0">
                <a:latin typeface="+mn-lt"/>
                <a:ea typeface="Microsoft YaHei" pitchFamily="34"/>
              </a:rPr>
              <a:t>UAH/</a:t>
            </a:r>
            <a:r>
              <a:rPr lang="az-Cyrl-AZ" sz="2400" dirty="0">
                <a:latin typeface="+mn-lt"/>
                <a:ea typeface="Microsoft YaHei" pitchFamily="34"/>
              </a:rPr>
              <a:t>ос/день), наймання залу, під'їзду учасників на підготовки, тренера або українського перекладача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2. Szkolenia dla samorządów i liderów lokalnych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 sz="3200" dirty="0">
                <a:latin typeface="Calibri" pitchFamily="34"/>
                <a:ea typeface="Microsoft YaHei" pitchFamily="34"/>
              </a:rPr>
              <a:t>2. </a:t>
            </a:r>
            <a:r>
              <a:rPr lang="uk-UA" sz="3200" dirty="0">
                <a:latin typeface="Calibri Cyr" pitchFamily="34"/>
                <a:ea typeface="Microsoft YaHei" pitchFamily="34"/>
              </a:rPr>
              <a:t>Підготовки для самоврядувань і </a:t>
            </a:r>
            <a:r>
              <a:rPr lang="uk-UA" sz="3200" dirty="0" smtClean="0">
                <a:latin typeface="Calibri Cyr" pitchFamily="34"/>
                <a:ea typeface="Microsoft YaHei" pitchFamily="34"/>
              </a:rPr>
              <a:t>місцевих лідерів</a:t>
            </a:r>
            <a:r>
              <a:rPr lang="pl-PL" sz="3200" dirty="0" smtClean="0">
                <a:latin typeface="Calibri Cyr" pitchFamily="34"/>
                <a:ea typeface="Microsoft YaHei" pitchFamily="34"/>
              </a:rPr>
              <a:t> (2)</a:t>
            </a:r>
            <a:endParaRPr lang="uk-UA" sz="3200" dirty="0">
              <a:latin typeface="Calibri Cyr" pitchFamily="34"/>
              <a:ea typeface="Microsoft YaHei" pitchFamily="34"/>
            </a:endParaRP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457200" y="1700808"/>
            <a:ext cx="8229240" cy="4176464"/>
          </a:xfrm>
        </p:spPr>
        <p:txBody>
          <a:bodyPr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lvl="0">
              <a:spcAft>
                <a:spcPts val="0"/>
              </a:spcAft>
              <a:buNone/>
            </a:pPr>
            <a:r>
              <a:rPr lang="uk-UA" sz="2400" dirty="0">
                <a:latin typeface="+mn-lt"/>
                <a:ea typeface="Microsoft YaHei" pitchFamily="34"/>
              </a:rPr>
              <a:t>Підготовки для місцевих лідерів:</a:t>
            </a:r>
          </a:p>
          <a:p>
            <a:pPr lvl="0">
              <a:spcAft>
                <a:spcPts val="0"/>
              </a:spcAft>
              <a:buNone/>
            </a:pPr>
            <a:r>
              <a:rPr lang="uk-UA" sz="2400" dirty="0">
                <a:latin typeface="+mn-lt"/>
                <a:ea typeface="Microsoft YaHei" pitchFamily="34"/>
              </a:rPr>
              <a:t>Три такі самі 2-денні підготовки для близько 20 осіб(представники позаурядових організацій, активні мешканці і т.п.), по одной підготовці в кожному регіоні:</a:t>
            </a:r>
          </a:p>
          <a:p>
            <a:pPr marL="774901" lvl="3" indent="-342900">
              <a:spcAft>
                <a:spcPts val="0"/>
              </a:spcAft>
            </a:pPr>
            <a:r>
              <a:rPr lang="uk-UA" sz="2400" dirty="0">
                <a:latin typeface="+mn-lt"/>
              </a:rPr>
              <a:t>Навчання А: Запоріжжя, </a:t>
            </a:r>
            <a:r>
              <a:rPr lang="pl-PL" sz="2400" dirty="0">
                <a:latin typeface="+mn-lt"/>
              </a:rPr>
              <a:t>I </a:t>
            </a:r>
            <a:r>
              <a:rPr lang="uk-UA" sz="2400" dirty="0">
                <a:latin typeface="+mn-lt"/>
              </a:rPr>
              <a:t>пол. </a:t>
            </a:r>
            <a:r>
              <a:rPr lang="pl-PL" sz="2400" dirty="0" smtClean="0">
                <a:latin typeface="+mn-lt"/>
              </a:rPr>
              <a:t>VI</a:t>
            </a:r>
          </a:p>
          <a:p>
            <a:pPr marL="774900" lvl="1" indent="-342900">
              <a:spcAft>
                <a:spcPts val="0"/>
              </a:spcAft>
            </a:pPr>
            <a:r>
              <a:rPr lang="uk-UA" dirty="0" smtClean="0">
                <a:latin typeface="+mn-lt"/>
              </a:rPr>
              <a:t>Навчання </a:t>
            </a:r>
            <a:r>
              <a:rPr lang="uk-UA" dirty="0">
                <a:latin typeface="+mn-lt"/>
              </a:rPr>
              <a:t>Б: Миколаїв, </a:t>
            </a:r>
            <a:r>
              <a:rPr lang="pl-PL" dirty="0">
                <a:latin typeface="+mn-lt"/>
              </a:rPr>
              <a:t>I </a:t>
            </a:r>
            <a:r>
              <a:rPr lang="uk-UA" dirty="0">
                <a:latin typeface="+mn-lt"/>
              </a:rPr>
              <a:t>пол. </a:t>
            </a:r>
            <a:r>
              <a:rPr lang="pl-PL" dirty="0">
                <a:latin typeface="+mn-lt"/>
              </a:rPr>
              <a:t>VII</a:t>
            </a:r>
          </a:p>
          <a:p>
            <a:pPr marL="774901" lvl="3" indent="-342900">
              <a:spcAft>
                <a:spcPts val="0"/>
              </a:spcAft>
            </a:pPr>
            <a:r>
              <a:rPr lang="uk-UA" sz="2400" dirty="0">
                <a:latin typeface="+mn-lt"/>
              </a:rPr>
              <a:t>Навчання В: Херсон, </a:t>
            </a:r>
            <a:r>
              <a:rPr lang="pl-PL" sz="2400" dirty="0">
                <a:latin typeface="+mn-lt"/>
              </a:rPr>
              <a:t>I </a:t>
            </a:r>
            <a:r>
              <a:rPr lang="uk-UA" sz="2400" dirty="0">
                <a:latin typeface="+mn-lt"/>
              </a:rPr>
              <a:t>пол. </a:t>
            </a:r>
            <a:r>
              <a:rPr lang="pl-PL" sz="2400" dirty="0">
                <a:latin typeface="+mn-lt"/>
              </a:rPr>
              <a:t>VII</a:t>
            </a:r>
          </a:p>
          <a:p>
            <a:pPr lvl="0">
              <a:spcAft>
                <a:spcPts val="0"/>
              </a:spcAft>
              <a:buNone/>
            </a:pPr>
            <a:r>
              <a:rPr lang="uk-UA" sz="2400" dirty="0">
                <a:latin typeface="+mn-lt"/>
                <a:ea typeface="Microsoft YaHei" pitchFamily="34"/>
              </a:rPr>
              <a:t>Ведення підготовок</a:t>
            </a:r>
            <a:r>
              <a:rPr lang="uk-UA" sz="2400" dirty="0">
                <a:latin typeface="+mn-lt"/>
              </a:rPr>
              <a:t>: </a:t>
            </a:r>
            <a:r>
              <a:rPr lang="pl-PL" sz="2400" dirty="0" err="1">
                <a:latin typeface="+mn-lt"/>
              </a:rPr>
              <a:t>A.Jarzębska</a:t>
            </a:r>
            <a:r>
              <a:rPr lang="pl-PL" sz="2400" dirty="0">
                <a:latin typeface="+mn-lt"/>
              </a:rPr>
              <a:t>, </a:t>
            </a:r>
            <a:r>
              <a:rPr lang="pl-PL" sz="2400" dirty="0" err="1">
                <a:latin typeface="+mn-lt"/>
              </a:rPr>
              <a:t>B.Kazior</a:t>
            </a:r>
            <a:r>
              <a:rPr lang="pl-PL" sz="2400" dirty="0">
                <a:latin typeface="+mn-lt"/>
              </a:rPr>
              <a:t>, </a:t>
            </a:r>
            <a:r>
              <a:rPr lang="pl-PL" sz="2400" dirty="0" err="1">
                <a:latin typeface="+mn-lt"/>
              </a:rPr>
              <a:t>J.Darowski</a:t>
            </a:r>
            <a:endParaRPr lang="pl-PL" sz="2400" dirty="0">
              <a:latin typeface="+mn-lt"/>
            </a:endParaRPr>
          </a:p>
          <a:p>
            <a:pPr lvl="0">
              <a:spcAft>
                <a:spcPts val="0"/>
              </a:spcAft>
              <a:buNone/>
            </a:pPr>
            <a:r>
              <a:rPr lang="uk-UA" sz="2400" dirty="0">
                <a:latin typeface="+mn-lt"/>
                <a:ea typeface="Microsoft YaHei" pitchFamily="34"/>
              </a:rPr>
              <a:t>Бюджет: кошти нічлігів і харчування(530 </a:t>
            </a:r>
            <a:r>
              <a:rPr lang="pl-PL" sz="2400" dirty="0">
                <a:latin typeface="+mn-lt"/>
                <a:ea typeface="Microsoft YaHei" pitchFamily="34"/>
              </a:rPr>
              <a:t>UAH/</a:t>
            </a:r>
            <a:r>
              <a:rPr lang="uk-UA" sz="2400" dirty="0">
                <a:latin typeface="+mn-lt"/>
                <a:ea typeface="Microsoft YaHei" pitchFamily="34"/>
              </a:rPr>
              <a:t>ос/день), наймання залу, під'їзду учасників на підготовки, тренера або українського перекладача</a:t>
            </a:r>
          </a:p>
          <a:p>
            <a:pPr marL="0" lvl="0" indent="0">
              <a:spcAft>
                <a:spcPts val="0"/>
              </a:spcAft>
              <a:buNone/>
            </a:pPr>
            <a:endParaRPr lang="uk-UA" sz="2400" dirty="0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3. Wizyta studyjna w Polsce &#10;i staże w polskich samorząd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683568" y="260648"/>
            <a:ext cx="7772039" cy="10801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 sz="3200" dirty="0">
                <a:latin typeface="Calibri" pitchFamily="34"/>
                <a:ea typeface="Microsoft YaHei" pitchFamily="34"/>
              </a:rPr>
              <a:t>3. </a:t>
            </a:r>
            <a:r>
              <a:rPr lang="uk-UA" sz="3200" dirty="0">
                <a:latin typeface="Calibri Cyr" pitchFamily="34"/>
                <a:ea typeface="Microsoft YaHei" pitchFamily="34"/>
              </a:rPr>
              <a:t>Студійний візит до Польщі та стажі в польських самоврядуваннях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marL="0" lvl="0" indent="0">
              <a:spcAft>
                <a:spcPts val="0"/>
              </a:spcAft>
              <a:buFont typeface="Arial" pitchFamily="32"/>
              <a:buChar char="•"/>
            </a:pPr>
            <a:r>
              <a:rPr lang="az-Cyrl-AZ" sz="2200" dirty="0">
                <a:latin typeface="Calibri" pitchFamily="18"/>
              </a:rPr>
              <a:t>Термін: </a:t>
            </a:r>
            <a:r>
              <a:rPr lang="pl-PL" sz="2200" dirty="0">
                <a:latin typeface="Calibri" pitchFamily="18"/>
              </a:rPr>
              <a:t>IX 2016</a:t>
            </a:r>
          </a:p>
          <a:p>
            <a:pPr lvl="0">
              <a:spcAft>
                <a:spcPts val="0"/>
              </a:spcAft>
              <a:buNone/>
            </a:pPr>
            <a:r>
              <a:rPr lang="pl-PL" sz="2200" dirty="0">
                <a:latin typeface="Calibri Cyr" pitchFamily="34"/>
                <a:ea typeface="Microsoft YaHei" pitchFamily="34"/>
              </a:rPr>
              <a:t>. </a:t>
            </a:r>
            <a:r>
              <a:rPr lang="az-Cyrl-AZ" sz="2200" dirty="0">
                <a:latin typeface="Calibri Cyr" pitchFamily="34"/>
                <a:ea typeface="Microsoft YaHei" pitchFamily="34"/>
              </a:rPr>
              <a:t>Учасники: 9 представників самоврядувань(найбільш активні учасники проекту) і 3 особи з партнерських організацій - разом 12 осіб</a:t>
            </a:r>
          </a:p>
          <a:p>
            <a:pPr lvl="0">
              <a:spcAft>
                <a:spcPts val="0"/>
              </a:spcAft>
              <a:buNone/>
            </a:pPr>
            <a:r>
              <a:rPr lang="az-Cyrl-AZ" sz="2200" dirty="0">
                <a:latin typeface="Calibri Cyr" pitchFamily="34"/>
                <a:ea typeface="Microsoft YaHei" pitchFamily="34"/>
              </a:rPr>
              <a:t>. Мета: презентація діалогу з мешканцями здійснюваного через самоврядування співпрацюючі з Фондом </a:t>
            </a:r>
            <a:r>
              <a:rPr lang="pl-PL" sz="2200" dirty="0" err="1">
                <a:latin typeface="Calibri" pitchFamily="34"/>
                <a:ea typeface="Microsoft YaHei" pitchFamily="34"/>
              </a:rPr>
              <a:t>MiLA</a:t>
            </a:r>
            <a:r>
              <a:rPr lang="pl-PL" sz="2200" dirty="0">
                <a:latin typeface="Calibri Cyr" pitchFamily="34"/>
                <a:ea typeface="Microsoft YaHei" pitchFamily="34"/>
              </a:rPr>
              <a:t> </a:t>
            </a:r>
            <a:r>
              <a:rPr lang="az-Cyrl-AZ" sz="2200" dirty="0">
                <a:latin typeface="Calibri Cyr" pitchFamily="34"/>
                <a:ea typeface="Microsoft YaHei" pitchFamily="34"/>
              </a:rPr>
              <a:t>в</a:t>
            </a:r>
            <a:r>
              <a:rPr lang="az-Cyrl-AZ" sz="2200" dirty="0">
                <a:latin typeface="Calibri" pitchFamily="34"/>
                <a:ea typeface="Microsoft YaHei" pitchFamily="34"/>
              </a:rPr>
              <a:t> </a:t>
            </a:r>
            <a:r>
              <a:rPr lang="pl-PL" sz="2200" dirty="0">
                <a:latin typeface="Calibri" pitchFamily="34"/>
                <a:ea typeface="Microsoft YaHei" pitchFamily="34"/>
              </a:rPr>
              <a:t>Małopolsce; </a:t>
            </a:r>
            <a:r>
              <a:rPr lang="az-Cyrl-AZ" sz="2200" dirty="0">
                <a:latin typeface="Calibri Cyr" pitchFamily="34"/>
                <a:ea typeface="Microsoft YaHei" pitchFamily="34"/>
              </a:rPr>
              <a:t>пізнання їх роботи "від середини</a:t>
            </a:r>
            <a:r>
              <a:rPr lang="az-Cyrl-AZ" sz="2200" dirty="0">
                <a:latin typeface="Calibri" pitchFamily="34"/>
                <a:ea typeface="Microsoft YaHei" pitchFamily="34"/>
              </a:rPr>
              <a:t>"</a:t>
            </a:r>
          </a:p>
          <a:p>
            <a:pPr lvl="0">
              <a:spcAft>
                <a:spcPts val="0"/>
              </a:spcAft>
              <a:buNone/>
            </a:pPr>
            <a:r>
              <a:rPr lang="az-Cyrl-AZ" sz="2200" dirty="0">
                <a:latin typeface="Calibri" pitchFamily="18"/>
                <a:ea typeface="Microsoft YaHei" pitchFamily="34"/>
              </a:rPr>
              <a:t>. Програма</a:t>
            </a:r>
            <a:r>
              <a:rPr lang="az-Cyrl-AZ" sz="2200" dirty="0">
                <a:latin typeface="Calibri" pitchFamily="18"/>
              </a:rPr>
              <a:t>:</a:t>
            </a:r>
          </a:p>
          <a:p>
            <a:pPr lvl="0">
              <a:spcAft>
                <a:spcPts val="0"/>
              </a:spcAft>
              <a:buNone/>
            </a:pPr>
            <a:r>
              <a:rPr lang="az-Cyrl-AZ" sz="2200" dirty="0">
                <a:latin typeface="Calibri" pitchFamily="34"/>
                <a:ea typeface="Microsoft YaHei" pitchFamily="34"/>
              </a:rPr>
              <a:t>- 3-</a:t>
            </a:r>
            <a:r>
              <a:rPr lang="az-Cyrl-AZ" sz="2200" dirty="0">
                <a:latin typeface="Calibri Cyr" pitchFamily="34"/>
                <a:ea typeface="Microsoft YaHei" pitchFamily="34"/>
              </a:rPr>
              <a:t>денний студійний візит в місцевих самоврядуваннях, де відбувалися суспільні консультації на різні теми;</a:t>
            </a:r>
          </a:p>
          <a:p>
            <a:pPr lvl="0">
              <a:spcAft>
                <a:spcPts val="0"/>
              </a:spcAft>
              <a:buNone/>
            </a:pPr>
            <a:r>
              <a:rPr lang="az-Cyrl-AZ" sz="2200" dirty="0">
                <a:latin typeface="Calibri" pitchFamily="34"/>
              </a:rPr>
              <a:t>- 3-</a:t>
            </a:r>
            <a:r>
              <a:rPr lang="az-Cyrl-AZ" sz="2200" dirty="0">
                <a:latin typeface="Calibri Cyr" pitchFamily="34"/>
              </a:rPr>
              <a:t>денний стаж в обраних установах гмін(по 3 особи), метою їх буде пізнання внутрішнього функціонування - процедур, принципів ведення діалогу з мешканцями і т.п.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4. Dialog z mieszkańcami w prakty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683568" y="260648"/>
            <a:ext cx="7772039" cy="108012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l-PL" sz="3200" dirty="0">
                <a:latin typeface="Calibri" pitchFamily="34"/>
                <a:ea typeface="Microsoft YaHei" pitchFamily="34"/>
              </a:rPr>
              <a:t>4. </a:t>
            </a:r>
            <a:r>
              <a:rPr lang="uk-UA" sz="3200" dirty="0">
                <a:latin typeface="Calibri Cyr" pitchFamily="34"/>
                <a:ea typeface="Microsoft YaHei" pitchFamily="34"/>
              </a:rPr>
              <a:t>Діалог з мешканцями на практиці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457200" y="1052736"/>
            <a:ext cx="8229240" cy="4824536"/>
          </a:xfrm>
        </p:spPr>
        <p:txBody>
          <a:bodyPr/>
          <a:lstStyle>
            <a:def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defPPr>
            <a:lvl1pPr marL="432000" lvl="0" indent="-324000" algn="l" rtl="0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l-PL" sz="32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1pPr>
            <a:lvl2pPr marL="864000" lvl="1" indent="-324000" algn="l" rtl="0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2pPr>
            <a:lvl3pPr marL="1295999" lvl="2" indent="-288000" algn="l" rtl="0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3pPr>
            <a:lvl4pPr marL="1728000" lvl="3" indent="-216000" algn="l" rtl="0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4pPr>
            <a:lvl5pPr marL="2160000" lvl="4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5pPr>
            <a:lvl6pPr marL="2592000" lvl="5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6pPr>
            <a:lvl7pPr marL="3024000" lvl="6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7pPr>
            <a:lvl8pPr marL="3456000" lvl="7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8pPr>
            <a:lvl9pPr marL="3887999" lvl="8" indent="-216000" algn="l" rtl="0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Mangal" pitchFamily="2"/>
              </a:defRPr>
            </a:lvl9pPr>
          </a:lstStyle>
          <a:p>
            <a:pPr marL="0" lvl="0" indent="0">
              <a:spcAft>
                <a:spcPts val="0"/>
              </a:spcAft>
              <a:buFont typeface="Arial" pitchFamily="32"/>
              <a:buChar char="•"/>
            </a:pPr>
            <a:r>
              <a:rPr lang="az-Cyrl-AZ" sz="2400" dirty="0">
                <a:latin typeface="Calibri" pitchFamily="18"/>
              </a:rPr>
              <a:t>Термін: </a:t>
            </a:r>
            <a:r>
              <a:rPr lang="pl-PL" sz="2400" dirty="0">
                <a:latin typeface="Calibri" pitchFamily="18"/>
              </a:rPr>
              <a:t>VIII – XI 2016</a:t>
            </a:r>
          </a:p>
          <a:p>
            <a:pPr lvl="0">
              <a:spcAft>
                <a:spcPts val="0"/>
              </a:spcAft>
              <a:buNone/>
            </a:pPr>
            <a:r>
              <a:rPr lang="pl-PL" sz="2400" dirty="0">
                <a:latin typeface="Calibri Cyr" pitchFamily="34"/>
                <a:ea typeface="Microsoft YaHei" pitchFamily="34"/>
              </a:rPr>
              <a:t>. </a:t>
            </a:r>
            <a:r>
              <a:rPr lang="az-Cyrl-AZ" sz="2400" dirty="0">
                <a:latin typeface="Calibri Cyr" pitchFamily="34"/>
                <a:ea typeface="Microsoft YaHei" pitchFamily="34"/>
              </a:rPr>
              <a:t>Заснування: в 9 гмінах, що беруть участь, в проекті будуть проведені процеси суспільних консультацій на обрані теми, в тому:</a:t>
            </a:r>
          </a:p>
          <a:p>
            <a:pPr lvl="0">
              <a:spcAft>
                <a:spcPts val="0"/>
              </a:spcAft>
              <a:buNone/>
            </a:pPr>
            <a:r>
              <a:rPr lang="az-Cyrl-AZ" sz="2400" dirty="0">
                <a:latin typeface="Calibri Cyr" pitchFamily="34"/>
                <a:ea typeface="Microsoft YaHei" pitchFamily="34"/>
              </a:rPr>
              <a:t>- Діагноз</a:t>
            </a:r>
            <a:r>
              <a:rPr lang="az-Cyrl-AZ" sz="2400" dirty="0">
                <a:latin typeface="Calibri" pitchFamily="34"/>
                <a:ea typeface="Microsoft YaHei" pitchFamily="34"/>
              </a:rPr>
              <a:t> </a:t>
            </a:r>
            <a:r>
              <a:rPr lang="az-Cyrl-AZ" sz="2400" dirty="0">
                <a:latin typeface="Calibri Cyr" pitchFamily="34"/>
                <a:ea typeface="Microsoft YaHei" pitchFamily="34"/>
              </a:rPr>
              <a:t>(дослідження потреб і проблем)</a:t>
            </a:r>
          </a:p>
          <a:p>
            <a:pPr lvl="0">
              <a:spcAft>
                <a:spcPts val="0"/>
              </a:spcAft>
              <a:buNone/>
            </a:pPr>
            <a:r>
              <a:rPr lang="az-Cyrl-AZ" sz="2400" dirty="0">
                <a:latin typeface="Calibri Cyr" pitchFamily="34"/>
              </a:rPr>
              <a:t>- Консультаційні майстерні з мешканцями(мін. 2 в кожній гміні</a:t>
            </a:r>
            <a:r>
              <a:rPr lang="az-Cyrl-AZ" sz="2400" dirty="0">
                <a:latin typeface="Calibri" pitchFamily="34"/>
              </a:rPr>
              <a:t>,</a:t>
            </a:r>
            <a:r>
              <a:rPr lang="az-Cyrl-AZ" sz="2400" dirty="0">
                <a:latin typeface="Calibri Cyr" pitchFamily="34"/>
              </a:rPr>
              <a:t> тобто разом мін. 18</a:t>
            </a:r>
            <a:r>
              <a:rPr lang="az-Cyrl-AZ" sz="2400" dirty="0">
                <a:latin typeface="Calibri" pitchFamily="34"/>
              </a:rPr>
              <a:t>,</a:t>
            </a:r>
            <a:r>
              <a:rPr lang="az-Cyrl-AZ" sz="2400" dirty="0">
                <a:latin typeface="Calibri Cyr" pitchFamily="34"/>
              </a:rPr>
              <a:t> з участю 15-20 осіб)</a:t>
            </a:r>
          </a:p>
          <a:p>
            <a:pPr lvl="0">
              <a:spcAft>
                <a:spcPts val="0"/>
              </a:spcAft>
              <a:buNone/>
            </a:pPr>
            <a:r>
              <a:rPr lang="az-Cyrl-AZ" sz="2400" dirty="0">
                <a:latin typeface="Calibri" pitchFamily="18"/>
              </a:rPr>
              <a:t>- Розробка документу, що підсумовує відпрацьовані пропозиції(план дії, доповідь і т.п.)</a:t>
            </a:r>
          </a:p>
          <a:p>
            <a:pPr lvl="0">
              <a:spcAft>
                <a:spcPts val="0"/>
              </a:spcAft>
              <a:buNone/>
            </a:pPr>
            <a:r>
              <a:rPr lang="az-Cyrl-AZ" sz="2400" dirty="0">
                <a:latin typeface="Calibri Cyr" pitchFamily="34"/>
                <a:ea typeface="Microsoft YaHei" pitchFamily="34"/>
              </a:rPr>
              <a:t>- Кошти: кожна гміна розпоряджатиметься квотою 16500 </a:t>
            </a:r>
            <a:r>
              <a:rPr lang="pl-PL" sz="2400" dirty="0">
                <a:latin typeface="Calibri Cyr" pitchFamily="34"/>
                <a:ea typeface="Microsoft YaHei" pitchFamily="34"/>
              </a:rPr>
              <a:t>UAH </a:t>
            </a:r>
            <a:r>
              <a:rPr lang="az-Cyrl-AZ" sz="2400" dirty="0">
                <a:latin typeface="Calibri Cyr" pitchFamily="34"/>
                <a:ea typeface="Microsoft YaHei" pitchFamily="34"/>
              </a:rPr>
              <a:t>на переведення процесу консультації(продукцію інформаційних матеріалів, </a:t>
            </a:r>
            <a:r>
              <a:rPr lang="pl-PL" sz="2400" dirty="0">
                <a:latin typeface="Calibri Cyr" pitchFamily="34"/>
                <a:ea typeface="Microsoft YaHei" pitchFamily="34"/>
              </a:rPr>
              <a:t>catering, </a:t>
            </a:r>
            <a:r>
              <a:rPr lang="az-Cyrl-AZ" sz="2400" dirty="0">
                <a:latin typeface="Calibri Cyr" pitchFamily="34"/>
                <a:ea typeface="Microsoft YaHei" pitchFamily="34"/>
              </a:rPr>
              <a:t>працевлаштування модераторів і т.п.)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2513</TotalTime>
  <Words>829</Words>
  <Application>Microsoft Office PowerPoint</Application>
  <PresentationFormat>Pokaz na ekranie (4:3)</PresentationFormat>
  <Paragraphs>72</Paragraphs>
  <Slides>11</Slides>
  <Notes>11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Default</vt:lpstr>
      <vt:lpstr>Наше самоврядування - спільна справа!  Громадянський діалог в південно-східній Україні</vt:lpstr>
      <vt:lpstr>Основна інформація</vt:lpstr>
      <vt:lpstr>Цілі проекту</vt:lpstr>
      <vt:lpstr>Графік дій</vt:lpstr>
      <vt:lpstr>1. Відкривальна зустріч і рекрутування самоврядувань</vt:lpstr>
      <vt:lpstr>2. Навчання для самоврядувань і місцевих лідерів (1) </vt:lpstr>
      <vt:lpstr>2. Підготовки для самоврядувань і місцевих лідерів (2)</vt:lpstr>
      <vt:lpstr>3. Студійний візит до Польщі та стажі в польських самоврядуваннях</vt:lpstr>
      <vt:lpstr>4. Діалог з мешканцями на практиці</vt:lpstr>
      <vt:lpstr>5. Розповсюдження результатів проекту</vt:lpstr>
      <vt:lpstr>Евальвація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Наше самоврядування - спільна справа!  Громадянський діалог в південно-східній Україні</dc:title>
  <dc:creator>Anka</dc:creator>
  <cp:lastModifiedBy>Anka</cp:lastModifiedBy>
  <cp:revision>5</cp:revision>
  <dcterms:modified xsi:type="dcterms:W3CDTF">2016-04-25T10:31:05Z</dcterms:modified>
</cp:coreProperties>
</file>